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3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71" r:id="rId9"/>
    <p:sldId id="1146" r:id="rId10"/>
    <p:sldId id="1172" r:id="rId11"/>
    <p:sldId id="1147" r:id="rId12"/>
    <p:sldId id="1173" r:id="rId13"/>
    <p:sldId id="1148" r:id="rId14"/>
    <p:sldId id="1174" r:id="rId15"/>
    <p:sldId id="1149" r:id="rId16"/>
    <p:sldId id="1150" r:id="rId17"/>
    <p:sldId id="1151" r:id="rId18"/>
    <p:sldId id="1176" r:id="rId19"/>
    <p:sldId id="1152" r:id="rId20"/>
    <p:sldId id="1153" r:id="rId21"/>
    <p:sldId id="1154" r:id="rId22"/>
    <p:sldId id="1155" r:id="rId23"/>
    <p:sldId id="1156" r:id="rId24"/>
    <p:sldId id="1157" r:id="rId25"/>
    <p:sldId id="1160" r:id="rId26"/>
    <p:sldId id="1178" r:id="rId27"/>
    <p:sldId id="1161" r:id="rId28"/>
    <p:sldId id="1162" r:id="rId29"/>
    <p:sldId id="1179" r:id="rId30"/>
    <p:sldId id="1164" r:id="rId31"/>
    <p:sldId id="1165" r:id="rId32"/>
    <p:sldId id="1158" r:id="rId33"/>
    <p:sldId id="1159" r:id="rId34"/>
    <p:sldId id="1166" r:id="rId35"/>
    <p:sldId id="1167" r:id="rId36"/>
    <p:sldId id="1168" r:id="rId37"/>
    <p:sldId id="1169" r:id="rId38"/>
    <p:sldId id="1180" r:id="rId39"/>
    <p:sldId id="1181" r:id="rId40"/>
    <p:sldId id="1170" r:id="rId41"/>
    <p:sldId id="1182" r:id="rId4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3" d="100"/>
          <a:sy n="113" d="100"/>
        </p:scale>
        <p:origin x="306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 物理 九年级上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第十六章  电压　电阻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串</a:t>
            </a:r>
            <a:r>
              <a:rPr lang="zh-CN" altLang="en-US" sz="4800" b="0">
                <a:solidFill>
                  <a:srgbClr val="000000"/>
                </a:solidFill>
                <a:latin typeface="宋体" panose="02010600030101010101" pitchFamily="2" charset="-122"/>
                <a:cs typeface="微软雅黑" panose="020B0503020204020204" pitchFamily="34" charset="-122"/>
              </a:rPr>
              <a:t>、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并联电路中电压的规律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81623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接到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时，两灯泡串联，电压表测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两端的电压，即灯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正确，不符合题意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接到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时，两灯泡串联，电压表测电源的电压，即电源的电压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两端的总电压为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，因为串联电路的总电压等于各部分电路两端的电压之和，所以灯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正确，不符合题意；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错误，符合题意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gh76.jpg" descr="id:21474980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31110" y="3780527"/>
            <a:ext cx="2232248" cy="211944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562404" y="587708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1940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河南洛阳期中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两盏灯都不亮，电流表指针几乎没有偏转，电压表指针有明显的偏转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电路中只有一处故障，该电路的故障可能是（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被短路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被短路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105.jpg" descr="id:21474980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79642" y="2634130"/>
            <a:ext cx="2448272" cy="191812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18948" y="472496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78068" y="251899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68954"/>
            <a:ext cx="11485848" cy="334623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处短路，电路电阻减小，电源电压不变，电流表示数增大，电压表示数为零，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错误；如果</a:t>
            </a:r>
            <a:r>
              <a:rPr lang="en-US" altLang="zh-CN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u="wavy" baseline="-2500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处断路，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电流表示数会接近为零，电压表测量电源电压，示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数增大，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正确；如果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短路，电路为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的简单电路，电流表示数变大，电压表示数为电源电压，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错误；如果灯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断路，则整个电路断路，电压表、电流表示数都为零，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箭头右.eps" descr="id:21474880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34966" y="1967657"/>
            <a:ext cx="432048" cy="34100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439022" y="2039482"/>
            <a:ext cx="387798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相当于电压表串联在电路中</a:t>
            </a:r>
            <a:endParaRPr lang="zh-CN" altLang="zh-CN" sz="9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9" name="gyc105.jpg" descr="id:214749803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43078" y="3786258"/>
            <a:ext cx="2448272" cy="191812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5382384" y="587708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798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如图所示，电源电压恒定，当闭合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，断开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时，电压表示数为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V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；当闭合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，断开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时，电压表示数为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4.5 V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两端电压为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两端电压之比为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；同时闭合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时，电压表示数为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f112.jpg" descr="id:21474980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03022" y="2977951"/>
            <a:ext cx="2520280" cy="184731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78332" y="4940984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772876" y="1797899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3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09744" y="2365948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2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400"/>
              <a:t>1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677947" y="2378634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4.5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015151"/>
                <a:ext cx="11485848" cy="2990306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AEEF"/>
                    </a:solidFill>
                    <a:latin typeface="黑体" panose="02010609060101010101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由题图可知，当闭合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，断开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时，两灯串联，电压表测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两端电压，即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 V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；当闭合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，断开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时，两灯仍串联，电压表测电源电压，即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4.5 V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，由串联电路的电压特点可得，此时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两端电压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4.5 V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 V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1.5 V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，所以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两端电压之比为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+mj-lt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；同时闭合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时，电路为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的简单电路，电压表示数</a:t>
                </a: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等于电源电压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4.5 V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015151"/>
                <a:ext cx="11485848" cy="2990306"/>
              </a:xfrm>
              <a:blipFill rotWithShape="1">
                <a:blip r:embed="rId2"/>
                <a:stretch>
                  <a:fillRect l="-2" t="-14" r="1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wf112.jpg" descr="id:21474980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655046" y="3554015"/>
            <a:ext cx="2520280" cy="184731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30356" y="551704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如图所示，开关由闭合到断开，电压表的示数将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f113.jpg" descr="id:21474980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32808" y="1412776"/>
            <a:ext cx="2541940" cy="259780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78332" y="4100991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7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183952" y="82066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不变</a:t>
            </a:r>
            <a:endParaRPr lang="zh-CN" altLang="en-US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由题中电路图可知，这是一个并联电路，电压表测并联电路的电压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由于并联电路中，各支路两端的电压相等，都等于电源电压，各支路互不影响，所以开关由闭合到断开，电压表的示数将不变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为了测量灯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两端的电压，小明同学设计了如图甲所示的电路，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是电压表的负接线柱引出的导线头，开关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闭合后，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时，电压表的示数是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时，电压表的示数为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1.5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两端电压为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两端电压为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小刚同学设计了如图乙所示的电路，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导线分别连接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，直接读出灯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两端的电压，比较甲、乙两种电路的设计，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更合理，理由是</a:t>
            </a:r>
            <a:r>
              <a:rPr lang="en-US" altLang="zh-CN" u="sng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</a:t>
            </a:r>
            <a:r>
              <a:rPr lang="en-US" altLang="zh-CN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u="sng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126.jpg" descr="id:21474980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34966" y="3645024"/>
            <a:ext cx="5256584" cy="218929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951190" y="566124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8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17139" y="1949485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1.5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805632" y="1949484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4.5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851836" y="3010466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甲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496411" y="3010466"/>
            <a:ext cx="52154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乙电路中电压表</a:t>
            </a:r>
            <a:r>
              <a:rPr lang="en-US" altLang="zh-CN" sz="2400" i="1"/>
              <a:t>a</a:t>
            </a:r>
            <a:r>
              <a:rPr lang="zh-CN" altLang="zh-CN" sz="2400">
                <a:cs typeface="Times New Roman" panose="02020603050405020304" pitchFamily="18" charset="0"/>
              </a:rPr>
              <a:t>接</a:t>
            </a:r>
            <a:r>
              <a:rPr lang="en-US" altLang="zh-CN" sz="2400" i="1"/>
              <a:t>c</a:t>
            </a:r>
            <a:r>
              <a:rPr lang="zh-CN" altLang="zh-CN" sz="2400">
                <a:cs typeface="Times New Roman" panose="02020603050405020304" pitchFamily="18" charset="0"/>
              </a:rPr>
              <a:t>时，正、负接线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99767" y="3547138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柱会接反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390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梦源黑体 CN W7"/>
                <a:cs typeface="Times New Roman" panose="02020603050405020304" pitchFamily="18" charset="0"/>
              </a:rPr>
              <a:t>                            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东营中考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）某小组在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探究并联电路中电压的特点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实验中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）如图甲所示，根据电路图，用笔画线表示导线，将实物连接起来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623" y="871216"/>
            <a:ext cx="2909823" cy="419914"/>
          </a:xfrm>
          <a:prstGeom prst="rect">
            <a:avLst/>
          </a:prstGeom>
        </p:spPr>
      </p:pic>
      <p:pic>
        <p:nvPicPr>
          <p:cNvPr id="4" name="gyc104a.jpg" descr="id:214749808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625621" y="1490147"/>
            <a:ext cx="4824536" cy="2766049"/>
          </a:xfrm>
          <a:prstGeom prst="rect">
            <a:avLst/>
          </a:prstGeom>
        </p:spPr>
      </p:pic>
      <p:pic>
        <p:nvPicPr>
          <p:cNvPr id="5" name="gyc104b.jpg" descr="id:214749809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391350" y="1720091"/>
            <a:ext cx="2664296" cy="235641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756362" y="4468824"/>
            <a:ext cx="4940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649136" y="4383803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34125" y="484168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50590" y="6037089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cs typeface="Times New Roman" panose="02020603050405020304" pitchFamily="18" charset="0"/>
              </a:rPr>
              <a:t>如图所示</a:t>
            </a:r>
            <a:endParaRPr lang="zh-CN" altLang="en-US" dirty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9369" y="1412776"/>
            <a:ext cx="2590788" cy="30251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8830696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由题图甲电路图可知，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并联，电压表测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两端电压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可以根据电流路径法连接实物电路，电流从电源正极出发，先分为两条路径，分别经过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，之后汇合，再经过开关，回到电源负极；最后将电压表并联在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两端，因电源为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节干电池，电源电压约为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，所以电压表选择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的测量范围，注意电流从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接线柱流入、从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接线柱流出，如图所示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0199662" y="4091850"/>
            <a:ext cx="4940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95606" y="4464706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1590" y="1772816"/>
            <a:ext cx="2145724" cy="2505462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72884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）连接电路时，开关处于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状态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303632" y="94433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断开</a:t>
            </a:r>
            <a:endParaRPr lang="zh-CN" altLang="en-US"/>
          </a:p>
        </p:txBody>
      </p:sp>
      <p:sp>
        <p:nvSpPr>
          <p:cNvPr id="9" name="内容占位符 2"/>
          <p:cNvSpPr txBox="1"/>
          <p:nvPr/>
        </p:nvSpPr>
        <p:spPr bwMode="auto">
          <a:xfrm>
            <a:off x="360854" y="515700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为保护电路，连接电路时，开关应处于断开状态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gyc104a.jpg" descr="id:21474980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342678" y="1845330"/>
            <a:ext cx="4320480" cy="2477059"/>
          </a:xfrm>
          <a:prstGeom prst="rect">
            <a:avLst/>
          </a:prstGeom>
        </p:spPr>
      </p:pic>
      <p:pic>
        <p:nvPicPr>
          <p:cNvPr id="12" name="gyc104b.jpg" descr="id:214749809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463358" y="2349386"/>
            <a:ext cx="2124905" cy="187935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255895" y="4352794"/>
            <a:ext cx="4940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147867" y="4267773"/>
            <a:ext cx="494046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533658" y="472565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126654" y="2370762"/>
            <a:ext cx="10720048" cy="1130246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能说明串联电路中各处电压的关系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并将其应用于电路分析中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能说明并联电路中各处电压的关系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并将其应用于电路分析中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pic>
        <p:nvPicPr>
          <p:cNvPr id="3" name="提优目标BT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2295457"/>
            <a:ext cx="644910" cy="1349568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）正确连接好电路后，闭合开关，电压表的示数如图乙所示，为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gyc104b.jpg" descr="id:214749809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31110" y="2079432"/>
            <a:ext cx="2124905" cy="187935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916421" y="3997819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519142" y="4527704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56701" y="1455351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2.8</a:t>
            </a:r>
            <a:endParaRPr lang="zh-CN" altLang="en-US"/>
          </a:p>
        </p:txBody>
      </p:sp>
      <p:sp>
        <p:nvSpPr>
          <p:cNvPr id="8" name="内容占位符 3"/>
          <p:cNvSpPr txBox="1"/>
          <p:nvPr/>
        </p:nvSpPr>
        <p:spPr bwMode="auto">
          <a:xfrm>
            <a:off x="360854" y="510358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由题图乙可知，电压表的测量范围为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，分度值为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0.1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2.8 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）测得灯泡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两端电压后，再测得灯泡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两端电压和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两端电压，记录数据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改变两个小灯泡的规格，重复以上操作，其目的是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104a.jpg" descr="id:21474980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342678" y="1988840"/>
            <a:ext cx="4320480" cy="2477059"/>
          </a:xfrm>
          <a:prstGeom prst="rect">
            <a:avLst/>
          </a:prstGeom>
        </p:spPr>
      </p:pic>
      <p:pic>
        <p:nvPicPr>
          <p:cNvPr id="4" name="gyc104b.jpg" descr="id:214749809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463358" y="2492896"/>
            <a:ext cx="2124905" cy="187935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255895" y="4496304"/>
            <a:ext cx="4940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147867" y="4411283"/>
            <a:ext cx="494046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533658" y="486916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173110" y="1364825"/>
            <a:ext cx="4206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多次测量，以得到普遍的规律</a:t>
            </a:r>
            <a:endParaRPr lang="zh-CN" altLang="en-US"/>
          </a:p>
        </p:txBody>
      </p:sp>
      <p:sp>
        <p:nvSpPr>
          <p:cNvPr id="9" name="内容占位符 5"/>
          <p:cNvSpPr txBox="1"/>
          <p:nvPr/>
        </p:nvSpPr>
        <p:spPr bwMode="auto">
          <a:xfrm>
            <a:off x="360854" y="53950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探究并联电路中电压的特点，多次实验的目的是多次测量，以得到普遍的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规律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）评估交流环节，有同学提出：实验中连接完电路，闭合开关，发现电压表指针反向偏转，原因是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104a.jpg" descr="id:21474980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486694" y="1902471"/>
            <a:ext cx="4320480" cy="2477059"/>
          </a:xfrm>
          <a:prstGeom prst="rect">
            <a:avLst/>
          </a:prstGeom>
        </p:spPr>
      </p:pic>
      <p:pic>
        <p:nvPicPr>
          <p:cNvPr id="4" name="gyc104b.jpg" descr="id:214749809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607374" y="2406527"/>
            <a:ext cx="2124905" cy="187935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99911" y="4409935"/>
            <a:ext cx="4940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292685" y="4324914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677674" y="4782791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26854" y="1256140"/>
            <a:ext cx="35878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电压表正、负接线柱接反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内容占位符 6"/>
          <p:cNvSpPr txBox="1"/>
          <p:nvPr/>
        </p:nvSpPr>
        <p:spPr bwMode="auto">
          <a:xfrm>
            <a:off x="363443" y="533171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闭合开关，电压表指针反向偏转，说明电流从电压表的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接线柱流入、从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接线柱流出，原因是电压表正、负接线柱接反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30855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为探究并联电路中电压的规律，实验室提供的器材有干电池组（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电压约为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）、电压表、多个小灯泡、开关、导线若干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）请用笔画线代替导线，在图甲中把电路连接完整，要求电压表测量灯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f114.jpg" descr="id:214749809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808132" y="1765320"/>
            <a:ext cx="4104456" cy="1649259"/>
          </a:xfrm>
          <a:prstGeom prst="rect">
            <a:avLst/>
          </a:prstGeom>
        </p:spPr>
      </p:pic>
      <p:pic>
        <p:nvPicPr>
          <p:cNvPr id="4" name="wf115.jpg" descr="id:214749810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920700" y="2016482"/>
            <a:ext cx="2448272" cy="169894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60813" y="3661031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949832" y="3661031"/>
            <a:ext cx="4940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36563" y="3914113"/>
            <a:ext cx="17299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85768" y="5085902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cs typeface="Times New Roman" panose="02020603050405020304" pitchFamily="18" charset="0"/>
              </a:rPr>
              <a:t>如图所示</a:t>
            </a:r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2718" y="1718575"/>
            <a:ext cx="4292888" cy="1967724"/>
          </a:xfrm>
          <a:prstGeom prst="rect">
            <a:avLst/>
          </a:prstGeom>
        </p:spPr>
      </p:pic>
      <p:sp>
        <p:nvSpPr>
          <p:cNvPr id="10" name="内容占位符 1"/>
          <p:cNvSpPr>
            <a:spLocks noGrp="1"/>
          </p:cNvSpPr>
          <p:nvPr/>
        </p:nvSpPr>
        <p:spPr>
          <a:xfrm>
            <a:off x="360854" y="5430044"/>
            <a:ext cx="11485848" cy="12003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探究并联电路中电压的规律，两灯并联，电压表与待测电路并联，电源电压为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，故电压表选用小的测量范围与灯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并联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0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6794"/>
            <a:ext cx="8398648" cy="2862322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）连接电路时，电压表应选用的测量范围为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实验中，某小组分别测出灯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两端的电压和并联电路的总电压，电压表的示数都相同，如图乙所示，其值为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根据这组数据，该小组得出并联电路中电压的规律为并联电路总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电压与各支路两端的电压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wf115.jpg" descr="id:21474981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407574" y="1304306"/>
            <a:ext cx="2120262" cy="147132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0220682" y="2816474"/>
            <a:ext cx="4940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549821" y="3336787"/>
            <a:ext cx="17299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093583" y="1277386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0</a:t>
            </a:r>
            <a:r>
              <a:rPr lang="zh-CN" altLang="zh-CN" sz="2400">
                <a:cs typeface="Times New Roman" panose="02020603050405020304" pitchFamily="18" charset="0"/>
              </a:rPr>
              <a:t>～</a:t>
            </a:r>
            <a:r>
              <a:rPr lang="en-US" altLang="zh-CN" sz="2400"/>
              <a:t>3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046613" y="2387122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2.3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862958" y="345140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相等</a:t>
            </a:r>
            <a:endParaRPr lang="zh-CN" altLang="en-US"/>
          </a:p>
        </p:txBody>
      </p:sp>
      <p:sp>
        <p:nvSpPr>
          <p:cNvPr id="13" name="内容占位符 1"/>
          <p:cNvSpPr txBox="1"/>
          <p:nvPr/>
        </p:nvSpPr>
        <p:spPr bwMode="auto">
          <a:xfrm>
            <a:off x="360854" y="39049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因电源的电压约为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，故电压表选用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的测量范围，则分度值是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0.1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，由题图乙知示数为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2.3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；分别测出灯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两端的电压和并联电路的总电压，电压表的示数都相同，说明并联电路总电压与各支路两端的电压相等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）同学们在实验的过程中电压表出现了下列几种现象，请填写其可能的原因：闭合开关，指针不动，可能是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；指针反偏，可能是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填下列字母代号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电压表的正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负接线柱接反了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电路中有断路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电压表的测量范围选大了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电压表的测量范围选小了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f114.jpg" descr="id:214749809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17728" y="2076094"/>
            <a:ext cx="3600400" cy="1446718"/>
          </a:xfrm>
          <a:prstGeom prst="rect">
            <a:avLst/>
          </a:prstGeom>
        </p:spPr>
      </p:pic>
      <p:pic>
        <p:nvPicPr>
          <p:cNvPr id="4" name="wf115.jpg" descr="id:214749810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356622" y="2238994"/>
            <a:ext cx="2120262" cy="147132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527254" y="3874316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171499" y="3804233"/>
            <a:ext cx="4940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730617" y="4157547"/>
            <a:ext cx="17299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222998" y="139552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497862" y="139412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10" name="内容占位符 3"/>
          <p:cNvSpPr txBox="1"/>
          <p:nvPr/>
        </p:nvSpPr>
        <p:spPr bwMode="auto">
          <a:xfrm>
            <a:off x="360854" y="473377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电压表指针不动说明电路中存在断路；指针反偏的原因是电压表的正、负接线柱接反了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680" y="1573530"/>
            <a:ext cx="11485880" cy="2164080"/>
          </a:xfrm>
          <a:solidFill>
            <a:srgbClr val="E1F4FC"/>
          </a:solidFill>
        </p:spPr>
        <p:txBody>
          <a:bodyPr>
            <a:noAutofit/>
          </a:bodyPr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本题为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探究并联电路中电压的规律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考查电路的连接、实验注意事项、电压表读数、电压表的接法等知识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涉及的知识点较多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对学生的综合能力有一定的要求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444" y="1583190"/>
            <a:ext cx="2254058" cy="592345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77393"/>
            <a:ext cx="9046720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如图所示，已知电源电压为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，电压表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的规格相同，闭合开关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，电压表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7.5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，通过灯泡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0.5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，回答下列问题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两端的电压是多少？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f116.jpg" descr="id:21474981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407574" y="1104952"/>
            <a:ext cx="2232248" cy="192495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667630" y="3010611"/>
            <a:ext cx="171213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0590" y="3226600"/>
            <a:ext cx="863570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/>
              <a:t>4.5 V</a:t>
            </a:r>
            <a:endParaRPr lang="zh-CN" altLang="en-US"/>
          </a:p>
        </p:txBody>
      </p:sp>
      <p:sp>
        <p:nvSpPr>
          <p:cNvPr id="10" name="内容占位符 1"/>
          <p:cNvSpPr txBox="1"/>
          <p:nvPr/>
        </p:nvSpPr>
        <p:spPr bwMode="auto">
          <a:xfrm>
            <a:off x="360854" y="371296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由题图可知，由于电压表相当于断路，所以该电路只有一条电流的路径，即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是串联的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由题图可知，电压表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并联在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两端，所以测量的是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两端电压，电压表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并联在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两端，所以测量的是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两端电压，则灯泡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7.5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，根据串联电路的电压特点可知，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7.5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4.5 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46828"/>
            <a:ext cx="8614672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）通过灯泡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的电流是多少？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f116.jpg" descr="id:214749811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77762" y="980728"/>
            <a:ext cx="2232248" cy="192495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637818" y="2886387"/>
            <a:ext cx="171213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67842" y="1754067"/>
            <a:ext cx="852156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/>
              <a:t>0.5 A</a:t>
            </a:r>
            <a:endParaRPr lang="zh-CN" altLang="en-US"/>
          </a:p>
        </p:txBody>
      </p:sp>
      <p:sp>
        <p:nvSpPr>
          <p:cNvPr id="9" name="内容占位符 2"/>
          <p:cNvSpPr txBox="1"/>
          <p:nvPr/>
        </p:nvSpPr>
        <p:spPr bwMode="auto">
          <a:xfrm>
            <a:off x="360854" y="2269528"/>
            <a:ext cx="88398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是串联的，已知通过灯泡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0.5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，根据串联电路中电流处处相等可知，通过灯泡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0.5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/>
          <p:nvPr/>
        </p:nvSpPr>
        <p:spPr bwMode="auto">
          <a:xfrm>
            <a:off x="360854" y="333339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换成导线接入电路，则电压表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和电压表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的示数分别为多少？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22598" y="3820898"/>
            <a:ext cx="12498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0</a:t>
            </a:r>
            <a:r>
              <a:rPr lang="zh-CN" altLang="zh-CN" sz="2400"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cs typeface="Times New Roman" panose="02020603050405020304" pitchFamily="18" charset="0"/>
              </a:rPr>
              <a:t>12 V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内容占位符 3"/>
          <p:cNvSpPr txBox="1"/>
          <p:nvPr/>
        </p:nvSpPr>
        <p:spPr bwMode="auto">
          <a:xfrm>
            <a:off x="360854" y="43336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换成导线接入电路，此时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并联，导线与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并联，电压表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的电压为零，电压表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的电压等于电源电压，即电压表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的示数为零，电压表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3" grpId="0"/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680" y="1339850"/>
            <a:ext cx="11485880" cy="2896870"/>
          </a:xfrm>
          <a:solidFill>
            <a:srgbClr val="E1F4FC"/>
          </a:solidFill>
        </p:spPr>
        <p:txBody>
          <a:bodyPr>
            <a:noAutofit/>
          </a:bodyPr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解决此类含有电表电路的计算问题时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做到以下几点是解题的关键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一看电路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要看清电路的连接方式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是串联电路还是并联电路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二看电表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要看清电表的类型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是电流表还是电压表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并且要明确电表的测量对象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三选规律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判断应该选取哪种电路的规律解决问题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340258"/>
            <a:ext cx="2254058" cy="57735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6662"/>
            <a:ext cx="8686680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7"/>
                <a:cs typeface="Times New Roman" panose="02020603050405020304" pitchFamily="18" charset="0"/>
              </a:rPr>
              <a:t>              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山东枣庄山亭区期中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）在如图所示电路中，闭合开关后电压表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，则电路的电源电压为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两端电压为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两端电压为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基础巩固提优-24.eps" descr="id:214749794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6538" y="876849"/>
            <a:ext cx="7528868" cy="561497"/>
          </a:xfrm>
          <a:prstGeom prst="rect">
            <a:avLst/>
          </a:prstGeom>
        </p:spPr>
      </p:pic>
      <p:pic>
        <p:nvPicPr>
          <p:cNvPr id="4" name="gyc103.jpg" descr="id:214749797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253225" y="999934"/>
            <a:ext cx="2421484" cy="215549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773111" y="3124479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493" y="1668937"/>
            <a:ext cx="3347479" cy="413999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744820" y="2711553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6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998040" y="2714500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2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748848" y="3259901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4</a:t>
            </a:r>
            <a:endParaRPr lang="zh-CN" altLang="en-US"/>
          </a:p>
        </p:txBody>
      </p:sp>
      <p:sp>
        <p:nvSpPr>
          <p:cNvPr id="11" name="内容占位符 1"/>
          <p:cNvSpPr txBox="1"/>
          <p:nvPr/>
        </p:nvSpPr>
        <p:spPr bwMode="auto">
          <a:xfrm>
            <a:off x="360854" y="371103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由电路图可知，闭合开关，两个灯泡串联，电压表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两端的电压，电压表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两端的电压，电压表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测电源电压，所以电路的电源电压为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V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V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，因为串联电路两端的电压等于各部分电路两端的电压之和，所以灯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两端的电压为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V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V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V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957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20"/>
                <a:cs typeface="Times New Roman" panose="02020603050405020304" pitchFamily="18" charset="0"/>
              </a:rPr>
              <a:t>                                             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探究串联电路的电压规律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实验中，小明设计并连接了如图甲所示的电路，电源电压保持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不变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）图甲中电压表测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电源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）两端的电压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延伸探究提优-24A.eps" descr="id:21474981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0262" y="884583"/>
            <a:ext cx="7525144" cy="56121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785" y="1587411"/>
            <a:ext cx="5872875" cy="484970"/>
          </a:xfrm>
          <a:prstGeom prst="rect">
            <a:avLst/>
          </a:prstGeom>
        </p:spPr>
      </p:pic>
      <p:pic>
        <p:nvPicPr>
          <p:cNvPr id="5" name="wf117.jpg" descr="id:214749813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38822" y="2583515"/>
            <a:ext cx="2436092" cy="2157496"/>
          </a:xfrm>
          <a:prstGeom prst="rect">
            <a:avLst/>
          </a:prstGeom>
        </p:spPr>
      </p:pic>
      <p:pic>
        <p:nvPicPr>
          <p:cNvPr id="6" name="wf118.jpg" descr="id:214749814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527254" y="2858400"/>
            <a:ext cx="2201035" cy="159412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513730" y="4784701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464160" y="4773015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043305" y="4917031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382459" y="5349079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灯</a:t>
            </a:r>
            <a:r>
              <a:rPr lang="en-US" altLang="zh-CN" sz="2400"/>
              <a:t>L</a:t>
            </a:r>
            <a:r>
              <a:rPr lang="en-US" altLang="zh-CN" sz="2400" baseline="-25000"/>
              <a:t>1</a:t>
            </a:r>
            <a:endParaRPr lang="zh-CN" altLang="en-US"/>
          </a:p>
        </p:txBody>
      </p:sp>
      <p:sp>
        <p:nvSpPr>
          <p:cNvPr id="11" name="内容占位符 1"/>
          <p:cNvSpPr txBox="1"/>
          <p:nvPr/>
        </p:nvSpPr>
        <p:spPr bwMode="auto">
          <a:xfrm>
            <a:off x="360854" y="5879013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电压表并联在灯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两端，则电压表测量灯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3416320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）小明在进行试触时，发现两灯不发光，电压表的示数为零，则电路故障可能是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填字母序号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f117.jpg" descr="id:21474981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78982" y="1654193"/>
            <a:ext cx="2436092" cy="2157496"/>
          </a:xfrm>
          <a:prstGeom prst="rect">
            <a:avLst/>
          </a:prstGeom>
        </p:spPr>
      </p:pic>
      <p:pic>
        <p:nvPicPr>
          <p:cNvPr id="4" name="wf118.jpg" descr="id:214749814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967414" y="1929078"/>
            <a:ext cx="2201035" cy="159412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953890" y="3855379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04320" y="3843693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483465" y="4290867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50590" y="169824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9" name="内容占位符 2"/>
          <p:cNvSpPr txBox="1"/>
          <p:nvPr/>
        </p:nvSpPr>
        <p:spPr bwMode="auto">
          <a:xfrm>
            <a:off x="360854" y="483761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小明在进行试触时，发现两灯不发光，则电路可能断路，电压表的示数为零，则电压表未与电源接通，电路故障可能是灯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断路，故选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196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）排除故障后，小明继续试触，发现电压表的指针偏转如图乙所示，其原因是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f117.jpg" descr="id:21474981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26854" y="2276688"/>
            <a:ext cx="2436092" cy="2157496"/>
          </a:xfrm>
          <a:prstGeom prst="rect">
            <a:avLst/>
          </a:prstGeom>
        </p:spPr>
      </p:pic>
      <p:pic>
        <p:nvPicPr>
          <p:cNvPr id="4" name="wf118.jpg" descr="id:214749814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091939" y="2507883"/>
            <a:ext cx="2201035" cy="159412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078415" y="4434184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028845" y="4422498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607990" y="486967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2541" y="1474717"/>
            <a:ext cx="38972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电压表所选的测量范围过小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内容占位符 3"/>
          <p:cNvSpPr txBox="1"/>
          <p:nvPr/>
        </p:nvSpPr>
        <p:spPr bwMode="auto">
          <a:xfrm>
            <a:off x="360854" y="537303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电压表的指针偏转超过测量范围，其原因是电压表所选的测量范围过小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）为了测量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两点间的电压，小明将电压表接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点的线端改接到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点，闭合开关后，发现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填字母序号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电压表无示数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示数超过电压表量程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电压表指针反偏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f117.jpg" descr="id:21474981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303118" y="1641947"/>
            <a:ext cx="2436092" cy="2157496"/>
          </a:xfrm>
          <a:prstGeom prst="rect">
            <a:avLst/>
          </a:prstGeom>
        </p:spPr>
      </p:pic>
      <p:pic>
        <p:nvPicPr>
          <p:cNvPr id="4" name="wf118.jpg" descr="id:214749814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191550" y="1916832"/>
            <a:ext cx="2201035" cy="159412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178026" y="3843133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128456" y="3831447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707601" y="4278621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820856" y="160744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9" name="内容占位符 4"/>
          <p:cNvSpPr txBox="1"/>
          <p:nvPr/>
        </p:nvSpPr>
        <p:spPr bwMode="auto">
          <a:xfrm>
            <a:off x="360854" y="481903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为了测量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两点间的电压，小明将接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点的线端改接到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点，此时电压表的正、负接线柱接反，闭合开关后，会发现电压表指针反偏，故选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）为了测两灯串联后的总电压，只需改动一根导线，请在图甲中需要改动的导线上打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“×”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并画出新的导线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f117.jpg" descr="id:21474981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9290" y="1443697"/>
            <a:ext cx="3009790" cy="266558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857556" y="4126535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274522" y="4551511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0680" y="1784440"/>
            <a:ext cx="1422184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>
                <a:cs typeface="Times New Roman" panose="02020603050405020304" pitchFamily="18" charset="0"/>
              </a:rPr>
              <a:t>如图所示</a:t>
            </a:r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7014" y="1412776"/>
            <a:ext cx="3155573" cy="2775382"/>
          </a:xfrm>
          <a:prstGeom prst="rect">
            <a:avLst/>
          </a:prstGeom>
        </p:spPr>
      </p:pic>
      <p:sp>
        <p:nvSpPr>
          <p:cNvPr id="9" name="内容占位符 5"/>
          <p:cNvSpPr txBox="1"/>
          <p:nvPr/>
        </p:nvSpPr>
        <p:spPr bwMode="auto">
          <a:xfrm>
            <a:off x="360854" y="488078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题图甲中电压表测量灯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两端的电压，为了测量两灯串联后的总电压，电压表应并联在两灯泡的两端，由题可知电源电压为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，故应选用电压表大的测量范围，应用导线将电压表最右边的接线柱与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的右接线柱相连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5686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）小明记录的实验数据如表所示，分析实验数据可初步得出结论：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78583" y="1827572"/>
          <a:ext cx="11305254" cy="965836"/>
        </p:xfrm>
        <a:graphic>
          <a:graphicData uri="http://schemas.openxmlformats.org/drawingml/2006/table">
            <a:tbl>
              <a:tblPr firstRow="1" firstCol="1" bandRow="1"/>
              <a:tblGrid>
                <a:gridCol w="376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6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669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400" i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/V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400" i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BC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/V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400" i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/V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3.8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wf117.jpg" descr="id:21474981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26854" y="3069656"/>
            <a:ext cx="2016224" cy="1785645"/>
          </a:xfrm>
          <a:prstGeom prst="rect">
            <a:avLst/>
          </a:prstGeom>
        </p:spPr>
      </p:pic>
      <p:pic>
        <p:nvPicPr>
          <p:cNvPr id="5" name="wf118.jpg" descr="id:214749814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815286" y="3230896"/>
            <a:ext cx="2081920" cy="150785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801762" y="4863594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752192" y="4851908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322711" y="5161062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704232" y="620688"/>
            <a:ext cx="2088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串联电路两端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2862" y="1260974"/>
            <a:ext cx="58063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的总电压等于各部分电路两端的电压之和　</a:t>
            </a:r>
            <a:endParaRPr lang="zh-CN" altLang="en-US"/>
          </a:p>
        </p:txBody>
      </p:sp>
      <p:sp>
        <p:nvSpPr>
          <p:cNvPr id="11" name="内容占位符 6"/>
          <p:cNvSpPr txBox="1"/>
          <p:nvPr/>
        </p:nvSpPr>
        <p:spPr bwMode="auto">
          <a:xfrm>
            <a:off x="360854" y="54671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根据数据可知，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3.8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2.2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，即串联电路两端的总电压等于各部分电路两端的电压之和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）实验结束后，小明和同学们对本次实验进行了交流与评估，请你参与交流与评估，对小明的实验提出有益的改正措施：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f117.jpg" descr="id:21474981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2308603"/>
            <a:ext cx="2436092" cy="2157496"/>
          </a:xfrm>
          <a:prstGeom prst="rect">
            <a:avLst/>
          </a:prstGeom>
        </p:spPr>
      </p:pic>
      <p:pic>
        <p:nvPicPr>
          <p:cNvPr id="4" name="wf118.jpg" descr="id:214749814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671270" y="2583488"/>
            <a:ext cx="2201035" cy="159412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657746" y="4509789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08176" y="4498103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187321" y="4945277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858932" y="1568490"/>
            <a:ext cx="5134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选用规格不相同的灯泡进行多次实验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内容占位符 7"/>
          <p:cNvSpPr txBox="1"/>
          <p:nvPr/>
        </p:nvSpPr>
        <p:spPr bwMode="auto">
          <a:xfrm>
            <a:off x="360854" y="5506939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一次实验数据得出的结论具有偶然性，应选用规格不相同的灯泡多次实验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35345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常德中考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）如图所示的电路，闭合开关后两灯均不发光且电流表、电压表示数均为零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现将两灯泡位置互换后再次闭合开关，电流表示数仍为零，电压表指针明显偏转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根据以上信息判断该电路故障可能为（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中考提分新题-24.eps" descr="id:214749816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36712"/>
            <a:ext cx="7534552" cy="561921"/>
          </a:xfrm>
          <a:prstGeom prst="rect">
            <a:avLst/>
          </a:prstGeom>
        </p:spPr>
      </p:pic>
      <p:pic>
        <p:nvPicPr>
          <p:cNvPr id="4" name="jj303.jpg" descr="id:214749816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447134" y="3284984"/>
            <a:ext cx="2592288" cy="197491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881503" y="5259903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129196" y="263228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由题图可知两只灯泡串联，电压表测量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闭合开关，两只灯泡都不亮，电流表无示数，说明电路中有断路故障；电压表无示数，说明电压表两接线柱到电源的正负极之间有断路，即可能是灯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断路，也可能是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同时断路；将灯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的位置对调，闭合开关，电流表无示数，说明电路中仍然有断路故障；电压表有示数，说明此时电压表两接线柱到电源的正负极之间是通路；所以灯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、电流表、开关都是完好的，故障是灯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jj303.jpg" descr="id:21474981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99062" y="4092357"/>
            <a:ext cx="2592288" cy="197491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233431" y="606727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82702"/>
            <a:ext cx="11485848" cy="5563061"/>
          </a:xfrm>
          <a:solidFill>
            <a:srgbClr val="E1F4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当电流表示数为零时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电路中可能存在断路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当电流表有示数时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要排除其所测电路存在断路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有可能是存在短路故障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当电压表示数为电源电压时有两种可能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电压表所测范围内的电路断路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电压表所测范围之外的所有用电器都短路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当电压表示数为零时有两种可能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电压表所测范围内的电路短路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电压表所测范围之外出现断路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782702"/>
            <a:ext cx="2254058" cy="592345"/>
          </a:xfrm>
          <a:prstGeom prst="rect">
            <a:avLst/>
          </a:prstGeom>
        </p:spPr>
      </p:pic>
      <p:pic>
        <p:nvPicPr>
          <p:cNvPr id="4" name="jj303.jpg" descr="id:214749816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99062" y="3717032"/>
            <a:ext cx="2592288" cy="197491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233431" y="5691951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如图所示是用电压表测量电路中的电压实验电路图，已知电压表的示数是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两端的电压分别为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，电源电压为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f110.jpg" descr="id:21474979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71070" y="2367464"/>
            <a:ext cx="2088232" cy="181825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18948" y="4185717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78982" y="1704065"/>
            <a:ext cx="6327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6 V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002579" y="1704064"/>
            <a:ext cx="6327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6 V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463358" y="1704063"/>
            <a:ext cx="6327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6 V</a:t>
            </a:r>
            <a:endParaRPr lang="zh-CN" altLang="en-US"/>
          </a:p>
        </p:txBody>
      </p:sp>
      <p:sp>
        <p:nvSpPr>
          <p:cNvPr id="8" name="内容占位符 2"/>
          <p:cNvSpPr txBox="1"/>
          <p:nvPr/>
        </p:nvSpPr>
        <p:spPr bwMode="auto">
          <a:xfrm>
            <a:off x="360854" y="474372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由题图可知，灯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并联，并联电路中各支路两端的电压相等，即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两端的电压以及电源电压都为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9882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淄博中考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）小灯泡的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图像如图甲所示，将它与定值电阻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接入如图乙所示的电路中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，电流表的示数为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；再闭合开关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时，电流表的示数为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0.25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则电源电压为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；只闭合开关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两端的电压为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jj300.jpg" descr="id:21474981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2992701"/>
            <a:ext cx="2304256" cy="1929641"/>
          </a:xfrm>
          <a:prstGeom prst="rect">
            <a:avLst/>
          </a:prstGeom>
        </p:spPr>
      </p:pic>
      <p:pic>
        <p:nvPicPr>
          <p:cNvPr id="4" name="jj301.jpg" descr="id:214749818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391350" y="3486738"/>
            <a:ext cx="2247687" cy="143560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575728" y="4977859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400264" y="4977859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07761" y="530102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851333" y="2212498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2.5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0119028" y="2203871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1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串联，电流表测量电路中的电流；再闭合开关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被短路，只有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工作，此时小灯泡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两端的电压等于电源电压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由题图甲可知，通过小灯泡的电流为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0.25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时，其两端电压为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2.5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，即电源电压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2.5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；当只闭合开关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时，通过灯泡的电流为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，电压为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1.5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，根据串联电路的特点可知，电阻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2.5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1.5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jj300.jpg" descr="id:21474981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26854" y="3655043"/>
            <a:ext cx="2304256" cy="1929641"/>
          </a:xfrm>
          <a:prstGeom prst="rect">
            <a:avLst/>
          </a:prstGeom>
        </p:spPr>
      </p:pic>
      <p:pic>
        <p:nvPicPr>
          <p:cNvPr id="4" name="jj301.jpg" descr="id:214749818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535366" y="4149080"/>
            <a:ext cx="2247687" cy="143560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719744" y="5640201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544280" y="5640201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51777" y="596336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7"/>
                <a:cs typeface="Times New Roman" panose="02020603050405020304" pitchFamily="18" charset="0"/>
              </a:rPr>
              <a:t>          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陕西中考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探究串联电路电压的特点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实验中：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14" y="908720"/>
            <a:ext cx="2897995" cy="390342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87150" y="1539540"/>
          <a:ext cx="5616628" cy="1931672"/>
        </p:xfrm>
        <a:graphic>
          <a:graphicData uri="http://schemas.openxmlformats.org/drawingml/2006/table">
            <a:tbl>
              <a:tblPr firstRow="1" firstCol="1" bandRow="1"/>
              <a:tblGrid>
                <a:gridCol w="1404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41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41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41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实验次数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4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/V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4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/V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/V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1.6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2.6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2.6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1.4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2.6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5" name="gyc102.jpg" descr="id:21474980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671270" y="1343519"/>
            <a:ext cx="4752528" cy="225723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059880" y="3572832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40309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）将电压表接入电路前，观察到指针位置如图甲所示，为保证测量结果准确，接下来应进行的操作是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67735" y="4656393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对电压表进行调零</a:t>
            </a:r>
            <a:endParaRPr lang="zh-CN" altLang="en-US"/>
          </a:p>
        </p:txBody>
      </p:sp>
      <p:sp>
        <p:nvSpPr>
          <p:cNvPr id="9" name="内容占位符 3"/>
          <p:cNvSpPr txBox="1"/>
          <p:nvPr/>
        </p:nvSpPr>
        <p:spPr bwMode="auto">
          <a:xfrm>
            <a:off x="360854" y="5087606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将电压表接入电路前，观察到指针位置如题图甲所示，即电压表指针没有与零刻度线对齐，故为保证测量结果准确，接下来应进行的操作是对电压表进行调零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）实验电路如图乙所示，请用笔画线代替导线将电路连接完整，使电压表测量小灯泡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gyc102.jpg" descr="id:2147498013;FounderCES"/>
          <p:cNvPicPr/>
          <p:nvPr/>
        </p:nvPicPr>
        <p:blipFill rotWithShape="1">
          <a:blip r:embed="rId2"/>
          <a:srcRect l="43939"/>
          <a:stretch>
            <a:fillRect/>
          </a:stretch>
        </p:blipFill>
        <p:spPr>
          <a:xfrm>
            <a:off x="4046634" y="1747528"/>
            <a:ext cx="3672408" cy="311132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375126" y="486916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1852725"/>
            <a:ext cx="1422184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>
                <a:cs typeface="Times New Roman" panose="02020603050405020304" pitchFamily="18" charset="0"/>
              </a:rPr>
              <a:t>如图所示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0990" y="1700808"/>
            <a:ext cx="3928092" cy="2775499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369734" y="544073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由实物图可知，电源电压为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，故电压表选用小的测量范围并联在小灯泡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）用电压表分别测出小灯泡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两端的总电压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换用不同规格的小灯泡多次实验，记录实验数据，如表所示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分析数据可知，串联电路两端的总电压与各部分电路两端的电压的关系为</a:t>
            </a:r>
            <a:r>
              <a:rPr lang="en-US" altLang="zh-CN" u="sng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用本题中给出的字母写出关系式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换用不同规格的小灯泡多次实验的目的是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111430" y="1890456"/>
            <a:ext cx="16770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/>
              <a:t>U</a:t>
            </a:r>
            <a:r>
              <a:rPr lang="zh-CN" altLang="zh-CN" sz="2400">
                <a:cs typeface="Times New Roman" panose="02020603050405020304" pitchFamily="18" charset="0"/>
              </a:rPr>
              <a:t>＝</a:t>
            </a:r>
            <a:r>
              <a:rPr lang="en-US" altLang="zh-CN" sz="2400" i="1"/>
              <a:t>U</a:t>
            </a:r>
            <a:r>
              <a:rPr lang="en-US" altLang="zh-CN" sz="2400" baseline="-25000"/>
              <a:t>1</a:t>
            </a:r>
            <a:r>
              <a:rPr lang="zh-CN" altLang="zh-CN" sz="2400">
                <a:cs typeface="Times New Roman" panose="02020603050405020304" pitchFamily="18" charset="0"/>
              </a:rPr>
              <a:t>＋</a:t>
            </a:r>
            <a:r>
              <a:rPr lang="en-US" altLang="zh-CN" sz="2400" i="1"/>
              <a:t>U</a:t>
            </a:r>
            <a:r>
              <a:rPr lang="en-US" altLang="zh-CN" sz="2400" baseline="-25000"/>
              <a:t>2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335566" y="2454866"/>
            <a:ext cx="2040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寻找普遍规律</a:t>
            </a:r>
            <a:endParaRPr lang="zh-CN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559158" y="3558537"/>
          <a:ext cx="5616628" cy="1931672"/>
        </p:xfrm>
        <a:graphic>
          <a:graphicData uri="http://schemas.openxmlformats.org/drawingml/2006/table">
            <a:tbl>
              <a:tblPr firstRow="1" firstCol="1" bandRow="1"/>
              <a:tblGrid>
                <a:gridCol w="1404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41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41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41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实验次数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4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/V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4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/V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/V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1.6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2.6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2.6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1.4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2.6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7" name="gyc102.jpg" descr="id:21474980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743278" y="3135821"/>
            <a:ext cx="4752528" cy="2257236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131888" y="5365134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4"/>
          <p:cNvSpPr txBox="1"/>
          <p:nvPr/>
        </p:nvSpPr>
        <p:spPr bwMode="auto">
          <a:xfrm>
            <a:off x="360854" y="125777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由表格中数据可知，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2.6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1.6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1.0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1.3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1.3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1.4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1.2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；换用不同规格的小灯泡多次实验，是为了寻找普遍规律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550590" y="2846355"/>
          <a:ext cx="5616628" cy="1931672"/>
        </p:xfrm>
        <a:graphic>
          <a:graphicData uri="http://schemas.openxmlformats.org/drawingml/2006/table">
            <a:tbl>
              <a:tblPr firstRow="1" firstCol="1" bandRow="1"/>
              <a:tblGrid>
                <a:gridCol w="1404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41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41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41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实验次数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4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/V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4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/V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/V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1.6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2.6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2.6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1.4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2.6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9" name="gyc102.jpg" descr="id:21474980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734710" y="2423639"/>
            <a:ext cx="4752528" cy="2257236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8123320" y="4652952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10315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如图所示的电路图，开关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接到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时电压表的示数为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接到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时电压表的示数为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，下列说法错误的是（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接到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串联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电源电压为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接到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两端电压为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接到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两端电压为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思维拓展提优-24.eps" descr="id:21474980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6902" y="1409942"/>
            <a:ext cx="7456496" cy="556099"/>
          </a:xfrm>
          <a:prstGeom prst="rect">
            <a:avLst/>
          </a:prstGeom>
        </p:spPr>
      </p:pic>
      <p:pic>
        <p:nvPicPr>
          <p:cNvPr id="4" name="gh76.jpg" descr="id:214749802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887294" y="2700407"/>
            <a:ext cx="2232248" cy="211944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218588" y="479696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63672" y="267381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5696</Words>
  <Application>Microsoft Office PowerPoint</Application>
  <PresentationFormat>自定义</PresentationFormat>
  <Paragraphs>324</Paragraphs>
  <Slides>41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50" baseType="lpstr"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15500</cp:lastModifiedBy>
  <cp:revision>468</cp:revision>
  <dcterms:created xsi:type="dcterms:W3CDTF">2020-11-06T05:24:00Z</dcterms:created>
  <dcterms:modified xsi:type="dcterms:W3CDTF">2025-09-17T07:47:20Z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A3501657A28D47BDB8522CE1936979FC_12</vt:lpwstr>
  </property>
</Properties>
</file>